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68" r:id="rId4"/>
    <p:sldId id="258" r:id="rId5"/>
    <p:sldId id="259" r:id="rId6"/>
    <p:sldId id="260" r:id="rId7"/>
    <p:sldId id="261" r:id="rId8"/>
    <p:sldId id="262" r:id="rId9"/>
    <p:sldId id="263" r:id="rId10"/>
    <p:sldId id="264" r:id="rId11"/>
    <p:sldId id="265" r:id="rId12"/>
    <p:sldId id="266" r:id="rId13"/>
    <p:sldId id="267"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9309E28-5179-4DE8-8173-1F354B1D61EA}" type="datetimeFigureOut">
              <a:rPr lang="en-US" smtClean="0"/>
              <a:t>11/28/2010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905C3-0637-4F91-AAB5-69F5E1742817}"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9309E28-5179-4DE8-8173-1F354B1D61EA}" type="datetimeFigureOut">
              <a:rPr lang="en-US" smtClean="0"/>
              <a:t>11/28/2010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905C3-0637-4F91-AAB5-69F5E1742817}"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309E28-5179-4DE8-8173-1F354B1D61EA}" type="datetimeFigureOut">
              <a:rPr lang="en-US" smtClean="0"/>
              <a:t>11/28/2010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9309E28-5179-4DE8-8173-1F354B1D61EA}" type="datetimeFigureOut">
              <a:rPr lang="en-US" smtClean="0"/>
              <a:t>11/28/2010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5905C3-0637-4F91-AAB5-69F5E1742817}"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9309E28-5179-4DE8-8173-1F354B1D61EA}" type="datetimeFigureOut">
              <a:rPr lang="en-US" smtClean="0"/>
              <a:t>11/28/2010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5905C3-0637-4F91-AAB5-69F5E1742817}"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9309E28-5179-4DE8-8173-1F354B1D61EA}" type="datetimeFigureOut">
              <a:rPr lang="en-US" smtClean="0"/>
              <a:t>11/28/2010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309E28-5179-4DE8-8173-1F354B1D61EA}" type="datetimeFigureOut">
              <a:rPr lang="en-US" smtClean="0"/>
              <a:t>11/28/2010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309E28-5179-4DE8-8173-1F354B1D61EA}" type="datetimeFigureOut">
              <a:rPr lang="en-US" smtClean="0"/>
              <a:t>11/28/2010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309E28-5179-4DE8-8173-1F354B1D61EA}" type="datetimeFigureOut">
              <a:rPr lang="en-US" smtClean="0"/>
              <a:t>11/28/2010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5905C3-0637-4F91-AAB5-69F5E1742817}"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309E28-5179-4DE8-8173-1F354B1D61EA}" type="datetimeFigureOut">
              <a:rPr lang="en-US" smtClean="0"/>
              <a:t>11/28/2010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9309E28-5179-4DE8-8173-1F354B1D61EA}" type="datetimeFigureOut">
              <a:rPr lang="en-US" smtClean="0"/>
              <a:t>11/28/2010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905C3-0637-4F91-AAB5-69F5E1742817}"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79309E28-5179-4DE8-8173-1F354B1D61EA}" type="datetimeFigureOut">
              <a:rPr lang="en-US" smtClean="0"/>
              <a:t>11/28/2010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E5905C3-0637-4F91-AAB5-69F5E174281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2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39646" y="5105400"/>
            <a:ext cx="5637010" cy="882119"/>
          </a:xfrm>
        </p:spPr>
        <p:txBody>
          <a:bodyPr/>
          <a:lstStyle/>
          <a:p>
            <a:pPr algn="ctr"/>
            <a:r>
              <a:rPr lang="en-US" dirty="0" smtClean="0"/>
              <a:t>Eve </a:t>
            </a:r>
            <a:r>
              <a:rPr lang="en-US" dirty="0" err="1" smtClean="0"/>
              <a:t>Wittlin</a:t>
            </a:r>
            <a:r>
              <a:rPr lang="en-US" dirty="0" smtClean="0"/>
              <a:t>-Young</a:t>
            </a:r>
          </a:p>
          <a:p>
            <a:pPr algn="ctr"/>
            <a:r>
              <a:rPr lang="en-US" dirty="0" smtClean="0"/>
              <a:t>University of Central Florida</a:t>
            </a:r>
            <a:endParaRPr lang="en-US" dirty="0"/>
          </a:p>
        </p:txBody>
      </p:sp>
      <p:sp>
        <p:nvSpPr>
          <p:cNvPr id="2" name="Title 1"/>
          <p:cNvSpPr>
            <a:spLocks noGrp="1"/>
          </p:cNvSpPr>
          <p:nvPr>
            <p:ph type="ctrTitle"/>
          </p:nvPr>
        </p:nvSpPr>
        <p:spPr>
          <a:xfrm>
            <a:off x="990600" y="457200"/>
            <a:ext cx="7175351" cy="1793167"/>
          </a:xfrm>
        </p:spPr>
        <p:txBody>
          <a:bodyPr/>
          <a:lstStyle/>
          <a:p>
            <a:pPr marL="182880" indent="0">
              <a:buNone/>
            </a:pPr>
            <a:r>
              <a:rPr lang="en-US" smtClean="0"/>
              <a:t> </a:t>
            </a:r>
            <a:endParaRPr lang="en-US" dirty="0"/>
          </a:p>
        </p:txBody>
      </p:sp>
      <p:sp>
        <p:nvSpPr>
          <p:cNvPr id="4" name="Rectangle 3"/>
          <p:cNvSpPr/>
          <p:nvPr/>
        </p:nvSpPr>
        <p:spPr>
          <a:xfrm>
            <a:off x="1045811" y="533400"/>
            <a:ext cx="7024680" cy="1754326"/>
          </a:xfrm>
          <a:prstGeom prst="rect">
            <a:avLst/>
          </a:prstGeom>
          <a:noFill/>
        </p:spPr>
        <p:txBody>
          <a:bodyPr wrap="none" lIns="91440" tIns="45720" rIns="91440" bIns="45720">
            <a:spAutoFit/>
          </a:bodyPr>
          <a:lstStyle/>
          <a:p>
            <a:pPr algn="ctr"/>
            <a:r>
              <a:rPr lang="en-US"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Leadership Project</a:t>
            </a:r>
          </a:p>
          <a:p>
            <a:pPr algn="ctr"/>
            <a:r>
              <a:rPr lang="en-US"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Power Point </a:t>
            </a:r>
            <a:endParaRPr lang="en-US" sz="5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5361" y="2507239"/>
            <a:ext cx="4460998" cy="2147888"/>
          </a:xfrm>
          <a:prstGeom prst="rect">
            <a:avLst/>
          </a:prstGeom>
        </p:spPr>
      </p:pic>
    </p:spTree>
    <p:extLst>
      <p:ext uri="{BB962C8B-B14F-4D97-AF65-F5344CB8AC3E}">
        <p14:creationId xmlns:p14="http://schemas.microsoft.com/office/powerpoint/2010/main" val="4081143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6512511" cy="1143000"/>
          </a:xfrm>
        </p:spPr>
        <p:txBody>
          <a:bodyPr/>
          <a:lstStyle/>
          <a:p>
            <a:pPr marL="0" indent="0" algn="ctr">
              <a:buNone/>
            </a:pPr>
            <a:r>
              <a:rPr lang="en-US"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Scenario</a:t>
            </a:r>
            <a:endParaRPr lang="en-US" dirty="0">
              <a:solidFill>
                <a:schemeClr val="tx1"/>
              </a:solidFill>
            </a:endParaRPr>
          </a:p>
        </p:txBody>
      </p:sp>
      <p:sp>
        <p:nvSpPr>
          <p:cNvPr id="3" name="Content Placeholder 2"/>
          <p:cNvSpPr>
            <a:spLocks noGrp="1"/>
          </p:cNvSpPr>
          <p:nvPr>
            <p:ph sz="quarter" idx="13"/>
          </p:nvPr>
        </p:nvSpPr>
        <p:spPr>
          <a:xfrm>
            <a:off x="1219200" y="1905000"/>
            <a:ext cx="6400800" cy="3474720"/>
          </a:xfrm>
        </p:spPr>
        <p:txBody>
          <a:bodyPr/>
          <a:lstStyle/>
          <a:p>
            <a:pPr marL="45720" indent="0" algn="ctr">
              <a:buNone/>
            </a:pPr>
            <a:r>
              <a:rPr lang="en-US" dirty="0"/>
              <a:t>Staff nurse is concerned with the shortage of nursing staff present on the unit, as well as the effects of short staffing when considering the patient’s safety. Staff nurse decides to present ideas to management on ways to promote safe staffing </a:t>
            </a:r>
            <a:r>
              <a:rPr lang="en-US" dirty="0" smtClean="0"/>
              <a:t>with the recruitment </a:t>
            </a:r>
            <a:r>
              <a:rPr lang="en-US" dirty="0"/>
              <a:t>and </a:t>
            </a:r>
            <a:r>
              <a:rPr lang="en-US" dirty="0" smtClean="0"/>
              <a:t>retention of </a:t>
            </a:r>
            <a:r>
              <a:rPr lang="en-US" dirty="0"/>
              <a:t>nurses.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6600" y="4724400"/>
            <a:ext cx="2512088" cy="1763486"/>
          </a:xfrm>
          <a:prstGeom prst="rect">
            <a:avLst/>
          </a:prstGeom>
        </p:spPr>
      </p:pic>
    </p:spTree>
    <p:extLst>
      <p:ext uri="{BB962C8B-B14F-4D97-AF65-F5344CB8AC3E}">
        <p14:creationId xmlns:p14="http://schemas.microsoft.com/office/powerpoint/2010/main" val="19778913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127" y="1371600"/>
            <a:ext cx="8304213" cy="1262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5600" y="2971800"/>
            <a:ext cx="3762375" cy="3590925"/>
          </a:xfrm>
          <a:prstGeom prst="rect">
            <a:avLst/>
          </a:prstGeom>
        </p:spPr>
      </p:pic>
    </p:spTree>
    <p:extLst>
      <p:ext uri="{BB962C8B-B14F-4D97-AF65-F5344CB8AC3E}">
        <p14:creationId xmlns:p14="http://schemas.microsoft.com/office/powerpoint/2010/main" val="50870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04800"/>
            <a:ext cx="6512511" cy="1143000"/>
          </a:xfrm>
        </p:spPr>
        <p:txBody>
          <a:bodyPr/>
          <a:lstStyle/>
          <a:p>
            <a:pPr marL="0" indent="0" algn="ctr">
              <a:buNone/>
            </a:pPr>
            <a:r>
              <a:rPr lang="en-US" sz="32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Background Literature</a:t>
            </a:r>
            <a:endParaRPr lang="en-US" sz="32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381000" y="1371600"/>
            <a:ext cx="8382000" cy="5105400"/>
          </a:xfrm>
        </p:spPr>
        <p:txBody>
          <a:bodyPr>
            <a:normAutofit fontScale="77500" lnSpcReduction="20000"/>
          </a:bodyPr>
          <a:lstStyle/>
          <a:p>
            <a:r>
              <a:rPr lang="en-US" dirty="0" smtClean="0"/>
              <a:t>The </a:t>
            </a:r>
            <a:r>
              <a:rPr lang="en-US" dirty="0"/>
              <a:t>current nursing shortage should be a topic of interest to all, not just nurses, as patient safety is significantly jeopardized as a result of facilities lacking the proper staff to provide care to patients</a:t>
            </a:r>
            <a:r>
              <a:rPr lang="en-US" dirty="0" smtClean="0"/>
              <a:t>.</a:t>
            </a:r>
          </a:p>
          <a:p>
            <a:r>
              <a:rPr lang="en-US" dirty="0" smtClean="0"/>
              <a:t> </a:t>
            </a:r>
            <a:r>
              <a:rPr lang="en-US" dirty="0"/>
              <a:t>Also, with decreased nurse staffing one is usually to expect an increase in patient ratios and use of unlicensed assistive personnel within the hospital environment, creating an even more dangerous environment for patients (Maurer &amp; Smith, 2009</a:t>
            </a:r>
            <a:r>
              <a:rPr lang="en-US" dirty="0" smtClean="0"/>
              <a:t>).</a:t>
            </a:r>
          </a:p>
          <a:p>
            <a:r>
              <a:rPr lang="en-US" dirty="0" smtClean="0"/>
              <a:t> </a:t>
            </a:r>
            <a:r>
              <a:rPr lang="en-US" dirty="0"/>
              <a:t>Many studies have shown strong correlations between nurse staffing levels and patient outcomes. The Joint Commission on Accreditation of Healthcare Organizations reported that 24% of adverse events were related to low nurse staffing (Maurer &amp; Smith, 2009). A</a:t>
            </a:r>
            <a:r>
              <a:rPr lang="en-US" dirty="0" smtClean="0"/>
              <a:t> </a:t>
            </a:r>
            <a:r>
              <a:rPr lang="en-US" dirty="0"/>
              <a:t>2005 survey from Massachusetts licensed physicians indicated that 19% of reported patient deaths were directly attributable to low staffing levels, 82% believed that the patient care suffers from low RN staffing levels and 74% supported mandating minimal nurse- patient ratios for increased patient safety (Cherry and Jacob, 2008). </a:t>
            </a:r>
            <a:endParaRPr lang="en-US" dirty="0" smtClean="0"/>
          </a:p>
          <a:p>
            <a:r>
              <a:rPr lang="en-US" dirty="0" smtClean="0"/>
              <a:t>A </a:t>
            </a:r>
            <a:r>
              <a:rPr lang="en-US" dirty="0"/>
              <a:t>2002 report, published by the Journal of the American Medical Association, found that surgery patients are faced with an increased risk of mortality and failure-to rescue in hospitals with high patient to nurse ratios (</a:t>
            </a:r>
            <a:r>
              <a:rPr lang="en-US" dirty="0" err="1"/>
              <a:t>Domrose</a:t>
            </a:r>
            <a:r>
              <a:rPr lang="en-US" dirty="0"/>
              <a:t>, 2010). In 2007, a report by the Agency for Healthcare Research and Quality, presented that hospitals with higher levels of nurse staffing had lower hospital-related mortality, decreases in failure to rescue, and shorter hospital stays as well (</a:t>
            </a:r>
            <a:r>
              <a:rPr lang="en-US" dirty="0" err="1"/>
              <a:t>Domrose</a:t>
            </a:r>
            <a:r>
              <a:rPr lang="en-US" dirty="0"/>
              <a:t>, 2010). </a:t>
            </a:r>
          </a:p>
          <a:p>
            <a:endParaRPr lang="en-US" dirty="0"/>
          </a:p>
          <a:p>
            <a:endParaRPr lang="en-US" dirty="0"/>
          </a:p>
        </p:txBody>
      </p:sp>
      <p:pic>
        <p:nvPicPr>
          <p:cNvPr id="1026" name="Picture 2" descr="C:\Program Files (x86)\Microsoft Office\MEDIA\CAGCAT10\j0299125.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52400"/>
            <a:ext cx="689325" cy="1131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7335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382000" cy="990600"/>
          </a:xfrm>
        </p:spPr>
        <p:txBody>
          <a:bodyPr/>
          <a:lstStyle/>
          <a:p>
            <a:pPr marL="0" marR="0" indent="0" algn="ctr">
              <a:lnSpc>
                <a:spcPct val="115000"/>
              </a:lnSpc>
              <a:spcBef>
                <a:spcPts val="0"/>
              </a:spcBef>
              <a:spcAft>
                <a:spcPts val="1000"/>
              </a:spcAft>
              <a:buNone/>
            </a:pPr>
            <a:r>
              <a:rPr lang="en-US" sz="2800" dirty="0" smtClean="0">
                <a:effectLst/>
                <a:latin typeface="Calibri"/>
                <a:ea typeface="Calibri"/>
                <a:cs typeface="Times New Roman"/>
              </a:rPr>
              <a:t>Accrediting\ Legislative Mandates</a:t>
            </a:r>
            <a:r>
              <a:rPr lang="en-US" sz="2800" dirty="0">
                <a:effectLst/>
                <a:latin typeface="Calibri"/>
                <a:ea typeface="Calibri"/>
                <a:cs typeface="Times New Roman"/>
              </a:rPr>
              <a:t/>
            </a:r>
            <a:br>
              <a:rPr lang="en-US" sz="2800" dirty="0">
                <a:effectLst/>
                <a:latin typeface="Calibri"/>
                <a:ea typeface="Calibri"/>
                <a:cs typeface="Times New Roman"/>
              </a:rPr>
            </a:br>
            <a:endParaRPr lang="en-US" sz="2800" dirty="0"/>
          </a:p>
        </p:txBody>
      </p:sp>
      <p:sp>
        <p:nvSpPr>
          <p:cNvPr id="3" name="Content Placeholder 2"/>
          <p:cNvSpPr>
            <a:spLocks noGrp="1"/>
          </p:cNvSpPr>
          <p:nvPr>
            <p:ph sz="quarter" idx="13"/>
          </p:nvPr>
        </p:nvSpPr>
        <p:spPr>
          <a:xfrm>
            <a:off x="304800" y="762000"/>
            <a:ext cx="8153400" cy="5105400"/>
          </a:xfrm>
        </p:spPr>
        <p:txBody>
          <a:bodyPr>
            <a:normAutofit fontScale="92500" lnSpcReduction="20000"/>
          </a:bodyPr>
          <a:lstStyle/>
          <a:p>
            <a:r>
              <a:rPr lang="en-US" dirty="0"/>
              <a:t>Politically, much effort has been tried to establish minimum staffing level requirements for a health care facility in the state of </a:t>
            </a:r>
            <a:r>
              <a:rPr lang="en-US" dirty="0" smtClean="0"/>
              <a:t>Florida. </a:t>
            </a:r>
          </a:p>
          <a:p>
            <a:r>
              <a:rPr lang="en-US" dirty="0"/>
              <a:t>R</a:t>
            </a:r>
            <a:r>
              <a:rPr lang="en-US" dirty="0" smtClean="0"/>
              <a:t>ecently </a:t>
            </a:r>
            <a:r>
              <a:rPr lang="en-US" dirty="0"/>
              <a:t>on February 24, 2010, Representative Oscar </a:t>
            </a:r>
            <a:r>
              <a:rPr lang="en-US" dirty="0" err="1"/>
              <a:t>Braynon</a:t>
            </a:r>
            <a:r>
              <a:rPr lang="en-US" dirty="0"/>
              <a:t> and Senator Hill filed Florida Hospital Patient Protection Act of 2010 (Florida House of Representatives, 2010). </a:t>
            </a:r>
            <a:endParaRPr lang="en-US" dirty="0" smtClean="0"/>
          </a:p>
          <a:p>
            <a:r>
              <a:rPr lang="en-US" dirty="0" smtClean="0"/>
              <a:t>This </a:t>
            </a:r>
            <a:r>
              <a:rPr lang="en-US" dirty="0"/>
              <a:t>bill would have established minimum staffing level requirements for a health care facility, require that the health care facility annually evaluate staffing levels and update staffing plans; as well as prohibiting the facility from assigning unlicensed personnel to perform tasks that should be performed by a licensed or registered nurse (Florida House of Representatives, 2010). </a:t>
            </a:r>
            <a:endParaRPr lang="en-US" dirty="0" smtClean="0"/>
          </a:p>
          <a:p>
            <a:r>
              <a:rPr lang="en-US" dirty="0"/>
              <a:t>T</a:t>
            </a:r>
            <a:r>
              <a:rPr lang="en-US" dirty="0" smtClean="0"/>
              <a:t>his </a:t>
            </a:r>
            <a:r>
              <a:rPr lang="en-US" dirty="0"/>
              <a:t>bill </a:t>
            </a:r>
            <a:r>
              <a:rPr lang="en-US" dirty="0" smtClean="0"/>
              <a:t>was </a:t>
            </a:r>
            <a:r>
              <a:rPr lang="en-US" dirty="0"/>
              <a:t>not passed. Currently, only the state of California has implemented mandatory nurse staffing in hospitals. As a result of the mandatory nurse staffing in California, a study released by the state of California Nurses Association has stated that the state’s laws on </a:t>
            </a:r>
            <a:r>
              <a:rPr lang="en-US" dirty="0" smtClean="0"/>
              <a:t>nurse-to-patient </a:t>
            </a:r>
            <a:r>
              <a:rPr lang="en-US" dirty="0"/>
              <a:t>ratios has reduced the patient mortality (Nursing Standard, 2010).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5200" y="5274167"/>
            <a:ext cx="1549197" cy="1549197"/>
          </a:xfrm>
          <a:prstGeom prst="rect">
            <a:avLst/>
          </a:prstGeom>
        </p:spPr>
      </p:pic>
    </p:spTree>
    <p:extLst>
      <p:ext uri="{BB962C8B-B14F-4D97-AF65-F5344CB8AC3E}">
        <p14:creationId xmlns:p14="http://schemas.microsoft.com/office/powerpoint/2010/main" val="2691113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1000"/>
            <a:ext cx="7772400" cy="1143000"/>
          </a:xfrm>
        </p:spPr>
        <p:txBody>
          <a:bodyPr/>
          <a:lstStyle/>
          <a:p>
            <a:pPr marL="0" indent="0" algn="ctr">
              <a:buNone/>
            </a:pPr>
            <a:r>
              <a:rPr lang="en-US" sz="240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Professional Organizations, </a:t>
            </a:r>
            <a:r>
              <a:rPr lang="en-US" sz="240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Standards</a:t>
            </a:r>
            <a:r>
              <a:rPr lang="en-US" sz="240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 </a:t>
            </a:r>
            <a:r>
              <a:rPr lang="en-US" sz="240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Position Statements</a:t>
            </a:r>
            <a:endParaRPr lang="en-US" sz="240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3886200" y="1371600"/>
            <a:ext cx="4495800" cy="4922520"/>
          </a:xfrm>
        </p:spPr>
        <p:txBody>
          <a:bodyPr>
            <a:normAutofit fontScale="92500" lnSpcReduction="20000"/>
          </a:bodyPr>
          <a:lstStyle/>
          <a:p>
            <a:r>
              <a:rPr lang="en-US" dirty="0"/>
              <a:t>N</a:t>
            </a:r>
            <a:r>
              <a:rPr lang="en-US" dirty="0" smtClean="0"/>
              <a:t>ursing </a:t>
            </a:r>
            <a:r>
              <a:rPr lang="en-US" dirty="0"/>
              <a:t>organizations that support safe staffing and have campaigned </a:t>
            </a:r>
            <a:r>
              <a:rPr lang="en-US" dirty="0" smtClean="0"/>
              <a:t>openly include the </a:t>
            </a:r>
            <a:r>
              <a:rPr lang="en-US" dirty="0"/>
              <a:t>American Nurses Association and the National Nurses </a:t>
            </a:r>
            <a:r>
              <a:rPr lang="en-US" dirty="0" smtClean="0"/>
              <a:t>United</a:t>
            </a:r>
          </a:p>
          <a:p>
            <a:r>
              <a:rPr lang="en-US" dirty="0" smtClean="0"/>
              <a:t> The </a:t>
            </a:r>
            <a:r>
              <a:rPr lang="en-US" dirty="0"/>
              <a:t>American Nurses Association (2010) had even created the campaign “Safe Staffing Saves Lives” that advocates nationally trying to resolve the nurse staffing crises. </a:t>
            </a:r>
            <a:endParaRPr lang="en-US" dirty="0" smtClean="0"/>
          </a:p>
          <a:p>
            <a:r>
              <a:rPr lang="en-US" dirty="0" smtClean="0"/>
              <a:t>The </a:t>
            </a:r>
            <a:r>
              <a:rPr lang="en-US" dirty="0"/>
              <a:t>National Nurses United </a:t>
            </a:r>
            <a:r>
              <a:rPr lang="en-US" dirty="0" smtClean="0"/>
              <a:t>(2010) created a similar campaign supporting the same concept as the American Nurses Association’s campaign; however their campaign was titled RN-to-Patient Ratios </a:t>
            </a:r>
            <a:r>
              <a:rPr lang="en-US" dirty="0"/>
              <a:t>Saves </a:t>
            </a:r>
            <a:r>
              <a:rPr lang="en-US" dirty="0" smtClean="0"/>
              <a:t>Lives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2045187"/>
            <a:ext cx="2971800" cy="1955132"/>
          </a:xfrm>
          <a:prstGeom prst="rect">
            <a:avLst/>
          </a:prstGeom>
        </p:spPr>
      </p:pic>
    </p:spTree>
    <p:extLst>
      <p:ext uri="{BB962C8B-B14F-4D97-AF65-F5344CB8AC3E}">
        <p14:creationId xmlns:p14="http://schemas.microsoft.com/office/powerpoint/2010/main" val="3180180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6512511" cy="1143000"/>
          </a:xfrm>
        </p:spPr>
        <p:txBody>
          <a:bodyPr/>
          <a:lstStyle/>
          <a:p>
            <a:pPr marL="0" indent="0" algn="ctr">
              <a:buNone/>
            </a:pPr>
            <a:r>
              <a:rPr lang="en-US" dirty="0" smtClean="0">
                <a:ln w="12700">
                  <a:solidFill>
                    <a:schemeClr val="tx1"/>
                  </a:solidFill>
                  <a:prstDash val="solid"/>
                </a:ln>
                <a:solidFill>
                  <a:schemeClr val="tx2"/>
                </a:solidFill>
                <a:effectLst>
                  <a:outerShdw blurRad="41275" dist="20320" dir="1800000" algn="tl" rotWithShape="0">
                    <a:srgbClr val="000000">
                      <a:alpha val="40000"/>
                    </a:srgbClr>
                  </a:outerShdw>
                </a:effectLst>
              </a:rPr>
              <a:t>Stakeholders</a:t>
            </a:r>
            <a:endParaRPr lang="en-US" dirty="0">
              <a:ln w="12700">
                <a:solidFill>
                  <a:schemeClr val="tx1"/>
                </a:solidFill>
                <a:prstDash val="solid"/>
              </a:ln>
              <a:solidFill>
                <a:schemeClr val="tx2"/>
              </a:solidFill>
            </a:endParaRPr>
          </a:p>
        </p:txBody>
      </p:sp>
      <p:sp>
        <p:nvSpPr>
          <p:cNvPr id="3" name="Content Placeholder 2"/>
          <p:cNvSpPr>
            <a:spLocks noGrp="1"/>
          </p:cNvSpPr>
          <p:nvPr>
            <p:ph sz="quarter" idx="13"/>
          </p:nvPr>
        </p:nvSpPr>
        <p:spPr>
          <a:xfrm>
            <a:off x="1371600" y="1295400"/>
            <a:ext cx="6400800" cy="3855720"/>
          </a:xfrm>
        </p:spPr>
        <p:txBody>
          <a:bodyPr>
            <a:normAutofit fontScale="92500" lnSpcReduction="10000"/>
          </a:bodyPr>
          <a:lstStyle/>
          <a:p>
            <a:endParaRPr lang="en-US" dirty="0"/>
          </a:p>
          <a:p>
            <a:r>
              <a:rPr lang="en-US" dirty="0"/>
              <a:t>It is clear that the stakeholders are not only to include all nurses, but the entire nation, including the patients, the families, managers and administrators. </a:t>
            </a:r>
            <a:endParaRPr lang="en-US" dirty="0" smtClean="0"/>
          </a:p>
          <a:p>
            <a:r>
              <a:rPr lang="en-US" dirty="0" smtClean="0"/>
              <a:t>We </a:t>
            </a:r>
            <a:r>
              <a:rPr lang="en-US" dirty="0"/>
              <a:t>are all involved in some way to our health care, whether it is through a hospitalized family member or a friend that is receiving care or as an employee of the hospital. The entire nation should share great interest in the need for safer staffing and the current nursing shortage that surrounds us and ultimately affects all of our safety.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400" y="5112327"/>
            <a:ext cx="5791200" cy="1466127"/>
          </a:xfrm>
          <a:prstGeom prst="rect">
            <a:avLst/>
          </a:prstGeom>
        </p:spPr>
      </p:pic>
    </p:spTree>
    <p:extLst>
      <p:ext uri="{BB962C8B-B14F-4D97-AF65-F5344CB8AC3E}">
        <p14:creationId xmlns:p14="http://schemas.microsoft.com/office/powerpoint/2010/main" val="34720713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381000"/>
            <a:ext cx="6512511" cy="1143000"/>
          </a:xfrm>
        </p:spPr>
        <p:txBody>
          <a:bodyPr/>
          <a:lstStyle/>
          <a:p>
            <a:pPr marL="0" indent="0" algn="ctr">
              <a:buNone/>
            </a:pPr>
            <a:r>
              <a:rPr lang="en-US"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Objectives </a:t>
            </a:r>
            <a:endParaRPr lang="en-US"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609600" y="1295400"/>
            <a:ext cx="7086600" cy="4953000"/>
          </a:xfrm>
        </p:spPr>
        <p:txBody>
          <a:bodyPr>
            <a:normAutofit fontScale="92500" lnSpcReduction="20000"/>
          </a:bodyPr>
          <a:lstStyle/>
          <a:p>
            <a:pPr marL="45720" indent="0">
              <a:buNone/>
            </a:pPr>
            <a:endParaRPr lang="en-US" dirty="0"/>
          </a:p>
          <a:p>
            <a:r>
              <a:rPr lang="en-US" dirty="0"/>
              <a:t>My main goal for this project as a staff nurse is to present ideas to management on ways to improve the staffing levels on the unit by not only ways to recruit nurses but to ultimately retain our nurses. </a:t>
            </a:r>
            <a:endParaRPr lang="en-US" dirty="0" smtClean="0"/>
          </a:p>
          <a:p>
            <a:r>
              <a:rPr lang="en-US" dirty="0" smtClean="0"/>
              <a:t>A </a:t>
            </a:r>
            <a:r>
              <a:rPr lang="en-US" dirty="0"/>
              <a:t>clear specific and measurable </a:t>
            </a:r>
            <a:r>
              <a:rPr lang="en-US" dirty="0" smtClean="0"/>
              <a:t>goal is </a:t>
            </a:r>
            <a:r>
              <a:rPr lang="en-US" dirty="0"/>
              <a:t>to improve the unit’s nurse retention from 92% to 100% by the end of 12 months as evidenced by all newly hired nurses completing a minimum of 12 months on the unit and remaining with the organization. Specifically the organization will recruit six nurses to the unit and retain 100% of all the newly hired nurses. </a:t>
            </a:r>
          </a:p>
          <a:p>
            <a:r>
              <a:rPr lang="en-US" dirty="0" smtClean="0"/>
              <a:t>To </a:t>
            </a:r>
            <a:r>
              <a:rPr lang="en-US" dirty="0"/>
              <a:t>also include a goal for the retention of dedicated staff I would like to add an objective of retaining all of our dedicated staff (staff that has been with the organization over one year) as evidence by 100% of dedicated staff remaining with the organization. </a:t>
            </a:r>
          </a:p>
        </p:txBody>
      </p:sp>
      <p:pic>
        <p:nvPicPr>
          <p:cNvPr id="3074" name="Picture 2" descr="C:\Program Files (x86)\Microsoft Office\MEDIA\CAGCAT10\j019581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5141816"/>
            <a:ext cx="1219200" cy="1254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4518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Program Files (x86)\Microsoft Office\MEDIA\CAGCAT10\j0240719.wmf"/>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3989984" y="2729033"/>
            <a:ext cx="1164031" cy="182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51974" y="990600"/>
            <a:ext cx="5840061" cy="923330"/>
          </a:xfrm>
          <a:prstGeom prst="rect">
            <a:avLst/>
          </a:prstGeom>
          <a:noFill/>
        </p:spPr>
        <p:txBody>
          <a:bodyPr wrap="none" lIns="91440" tIns="45720" rIns="91440" bIns="45720">
            <a:spAutoFit/>
          </a:bodyPr>
          <a:lstStyle/>
          <a:p>
            <a:pPr algn="ctr"/>
            <a:r>
              <a:rPr lang="en-US"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Implementation</a:t>
            </a:r>
            <a:endParaRPr lang="en-US" sz="5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extLst>
      <p:ext uri="{BB962C8B-B14F-4D97-AF65-F5344CB8AC3E}">
        <p14:creationId xmlns:p14="http://schemas.microsoft.com/office/powerpoint/2010/main" val="5836550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381000"/>
            <a:ext cx="6512511" cy="1143000"/>
          </a:xfrm>
        </p:spPr>
        <p:txBody>
          <a:bodyPr/>
          <a:lstStyle/>
          <a:p>
            <a:pPr marL="0" indent="0" algn="ctr">
              <a:buNone/>
            </a:pPr>
            <a:r>
              <a:rPr lang="en-US" sz="2800" dirty="0">
                <a:effectLst/>
              </a:rPr>
              <a:t>Involvement of Stakeholders and others who may be involved</a:t>
            </a:r>
            <a:endParaRPr lang="en-US" sz="2800" dirty="0"/>
          </a:p>
        </p:txBody>
      </p:sp>
      <p:sp>
        <p:nvSpPr>
          <p:cNvPr id="3" name="Content Placeholder 2"/>
          <p:cNvSpPr>
            <a:spLocks noGrp="1"/>
          </p:cNvSpPr>
          <p:nvPr>
            <p:ph sz="quarter" idx="13"/>
          </p:nvPr>
        </p:nvSpPr>
        <p:spPr>
          <a:xfrm>
            <a:off x="1219200" y="1905000"/>
            <a:ext cx="6400800" cy="3810000"/>
          </a:xfrm>
        </p:spPr>
        <p:txBody>
          <a:bodyPr>
            <a:normAutofit fontScale="85000" lnSpcReduction="20000"/>
          </a:bodyPr>
          <a:lstStyle/>
          <a:p>
            <a:r>
              <a:rPr lang="en-US" dirty="0" smtClean="0"/>
              <a:t>To </a:t>
            </a:r>
            <a:r>
              <a:rPr lang="en-US" dirty="0"/>
              <a:t>successfully obtain the goals of recruiting and retaining nurses to prevent a shortage in staffing, as a staff nurse I would involve the stakeholders that are mainly composed of the unit’s managers and administrators. </a:t>
            </a:r>
            <a:endParaRPr lang="en-US" dirty="0" smtClean="0"/>
          </a:p>
          <a:p>
            <a:r>
              <a:rPr lang="en-US" dirty="0"/>
              <a:t>O</a:t>
            </a:r>
            <a:r>
              <a:rPr lang="en-US" dirty="0" smtClean="0"/>
              <a:t>ur </a:t>
            </a:r>
            <a:r>
              <a:rPr lang="en-US" dirty="0"/>
              <a:t>goals and objectives can be open to and shared with the public as well, as it is nursing care that we are providing to the people and their families and they have every right to know the actions management is taking to ensure patient safety in the facility. </a:t>
            </a:r>
            <a:endParaRPr lang="en-US" dirty="0" smtClean="0"/>
          </a:p>
          <a:p>
            <a:r>
              <a:rPr lang="en-US" dirty="0" smtClean="0"/>
              <a:t>Also </a:t>
            </a:r>
            <a:r>
              <a:rPr lang="en-US" dirty="0"/>
              <a:t>creating awareness and publishing our efforts to the public on what the organization is currently doing to ensure a safe environment to their patients would be a positive effort on the organization’s part. </a:t>
            </a:r>
          </a:p>
        </p:txBody>
      </p:sp>
      <p:pic>
        <p:nvPicPr>
          <p:cNvPr id="5122" name="Picture 2" descr="C:\Program Files (x86)\Microsoft Office\MEDIA\CAGCAT10\j030125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272" y="124690"/>
            <a:ext cx="1384398" cy="1184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09973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6512511" cy="1143000"/>
          </a:xfrm>
        </p:spPr>
        <p:txBody>
          <a:bodyPr/>
          <a:lstStyle/>
          <a:p>
            <a:pPr marL="0" indent="0" algn="ctr">
              <a:buNone/>
            </a:pPr>
            <a:r>
              <a:rPr lang="en-US"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Timeline</a:t>
            </a:r>
            <a:endParaRPr lang="en-US"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1143000" y="1676400"/>
            <a:ext cx="7086600" cy="4267200"/>
          </a:xfrm>
        </p:spPr>
        <p:txBody>
          <a:bodyPr>
            <a:normAutofit fontScale="77500" lnSpcReduction="20000"/>
          </a:bodyPr>
          <a:lstStyle/>
          <a:p>
            <a:r>
              <a:rPr lang="en-US" dirty="0"/>
              <a:t>I</a:t>
            </a:r>
            <a:r>
              <a:rPr lang="en-US" dirty="0" smtClean="0"/>
              <a:t>mplementation </a:t>
            </a:r>
            <a:r>
              <a:rPr lang="en-US" dirty="0"/>
              <a:t>length of this plan </a:t>
            </a:r>
            <a:r>
              <a:rPr lang="en-US" dirty="0" smtClean="0"/>
              <a:t>is truly </a:t>
            </a:r>
            <a:r>
              <a:rPr lang="en-US" dirty="0"/>
              <a:t>continuous, however for the purpose of this project </a:t>
            </a:r>
            <a:r>
              <a:rPr lang="en-US" dirty="0" smtClean="0"/>
              <a:t>it will </a:t>
            </a:r>
            <a:r>
              <a:rPr lang="en-US" dirty="0"/>
              <a:t>specifically </a:t>
            </a:r>
            <a:r>
              <a:rPr lang="en-US" dirty="0" smtClean="0"/>
              <a:t>be </a:t>
            </a:r>
            <a:r>
              <a:rPr lang="en-US" dirty="0"/>
              <a:t>one year, as I will be examining and analyzing data one year from initiating the recruitment of nurses. </a:t>
            </a:r>
            <a:endParaRPr lang="en-US" dirty="0" smtClean="0"/>
          </a:p>
          <a:p>
            <a:r>
              <a:rPr lang="en-US" dirty="0"/>
              <a:t>I</a:t>
            </a:r>
            <a:r>
              <a:rPr lang="en-US" dirty="0" smtClean="0"/>
              <a:t>n </a:t>
            </a:r>
            <a:r>
              <a:rPr lang="en-US" dirty="0"/>
              <a:t>order to retain the committed nurses of the unit as well as the newly recruited nurses, </a:t>
            </a:r>
            <a:r>
              <a:rPr lang="en-US" dirty="0" smtClean="0"/>
              <a:t>management must be </a:t>
            </a:r>
            <a:r>
              <a:rPr lang="en-US" dirty="0"/>
              <a:t>creative in expressing to staff how they are truly and continuously appreciated. Throughout the year, management can dedicate several days to show staff appreciation; management may even consider having a short morning meeting upon nurses’ arrival to offer words of encouragement and acknowledgement of their excellent work. </a:t>
            </a:r>
            <a:endParaRPr lang="en-US" dirty="0" smtClean="0"/>
          </a:p>
          <a:p>
            <a:r>
              <a:rPr lang="en-US" dirty="0" smtClean="0"/>
              <a:t>In </a:t>
            </a:r>
            <a:r>
              <a:rPr lang="en-US" dirty="0"/>
              <a:t>order to recruit nurses to the unit, managers will offer a tea and tour, where the organization welcomes new nurses to have some light snacks and beverages and tour the hospital. It would give the nurses a great opportunity to see the hospital and the unit specifically; also it would allow the interested nurses an opportunity to interact with the unit managers and ask detailed questions. </a:t>
            </a:r>
          </a:p>
        </p:txBody>
      </p:sp>
      <p:pic>
        <p:nvPicPr>
          <p:cNvPr id="6146" name="Picture 2" descr="C:\Program Files (x86)\Microsoft Office\MEDIA\CAGCAT10\j018600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0" y="26223"/>
            <a:ext cx="1345082" cy="1382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2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6512511" cy="1143000"/>
          </a:xfrm>
        </p:spPr>
        <p:txBody>
          <a:bodyPr/>
          <a:lstStyle/>
          <a:p>
            <a:pPr marL="0" indent="0" algn="ctr">
              <a:buNone/>
            </a:pPr>
            <a:r>
              <a:rPr lang="en-US"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Education</a:t>
            </a:r>
            <a:endParaRPr lang="en-US"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1524000" y="1600200"/>
            <a:ext cx="6400800" cy="3474720"/>
          </a:xfrm>
        </p:spPr>
        <p:txBody>
          <a:bodyPr/>
          <a:lstStyle/>
          <a:p>
            <a:r>
              <a:rPr lang="en-US" dirty="0"/>
              <a:t>The unit will educate all staff members of our goals and objectives by having assistant nurse managers create posters and provide in-services to all nursing staff members to ensure </a:t>
            </a:r>
            <a:r>
              <a:rPr lang="en-US" dirty="0" smtClean="0"/>
              <a:t>awareness </a:t>
            </a:r>
            <a:r>
              <a:rPr lang="en-US" dirty="0"/>
              <a:t>of the unit’s goals of improving patient safety with nurse retention and recruitment. </a:t>
            </a:r>
            <a:r>
              <a:rPr lang="en-US" dirty="0" smtClean="0"/>
              <a:t> </a:t>
            </a:r>
            <a:endParaRPr lang="en-US" dirty="0"/>
          </a:p>
        </p:txBody>
      </p:sp>
      <p:pic>
        <p:nvPicPr>
          <p:cNvPr id="7170" name="Picture 2" descr="C:\Program Files (x86)\Microsoft Office\MEDIA\CAGCAT10\j023468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4876800"/>
            <a:ext cx="2263441"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0956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1447800"/>
            <a:ext cx="4190999" cy="1015663"/>
          </a:xfrm>
          <a:prstGeom prst="rect">
            <a:avLst/>
          </a:prstGeom>
          <a:noFill/>
        </p:spPr>
        <p:txBody>
          <a:bodyPr wrap="square" lIns="91440" tIns="45720" rIns="91440" bIns="45720">
            <a:spAutoFit/>
          </a:bodyPr>
          <a:lstStyle/>
          <a:p>
            <a:pPr algn="ctr"/>
            <a:r>
              <a:rPr lang="en-US" sz="6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Budget</a:t>
            </a:r>
            <a:endParaRPr lang="en-US" sz="6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0899" y="3048000"/>
            <a:ext cx="2438400" cy="2438400"/>
          </a:xfrm>
          <a:prstGeom prst="rect">
            <a:avLst/>
          </a:prstGeom>
        </p:spPr>
      </p:pic>
    </p:spTree>
    <p:extLst>
      <p:ext uri="{BB962C8B-B14F-4D97-AF65-F5344CB8AC3E}">
        <p14:creationId xmlns:p14="http://schemas.microsoft.com/office/powerpoint/2010/main" val="4752052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2534" y="152400"/>
            <a:ext cx="6512511" cy="1143000"/>
          </a:xfrm>
        </p:spPr>
        <p:txBody>
          <a:bodyPr/>
          <a:lstStyle/>
          <a:p>
            <a:pPr marL="0" indent="0" algn="ctr">
              <a:buNone/>
            </a:pP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Staff Budget</a:t>
            </a:r>
            <a:endParaRPr lang="en-US"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533400" y="1447800"/>
            <a:ext cx="8229600" cy="5126182"/>
          </a:xfrm>
        </p:spPr>
        <p:txBody>
          <a:bodyPr>
            <a:normAutofit fontScale="77500" lnSpcReduction="20000"/>
          </a:bodyPr>
          <a:lstStyle/>
          <a:p>
            <a:r>
              <a:rPr lang="en-US" dirty="0"/>
              <a:t>As a staff </a:t>
            </a:r>
            <a:r>
              <a:rPr lang="en-US" dirty="0" smtClean="0"/>
              <a:t>nurse, </a:t>
            </a:r>
            <a:r>
              <a:rPr lang="en-US" dirty="0"/>
              <a:t>I </a:t>
            </a:r>
            <a:r>
              <a:rPr lang="en-US" dirty="0" smtClean="0"/>
              <a:t>will </a:t>
            </a:r>
            <a:r>
              <a:rPr lang="en-US" dirty="0"/>
              <a:t>discuss with management the number of nurses that is needed to appropriately staff the unit. </a:t>
            </a:r>
            <a:r>
              <a:rPr lang="en-US" dirty="0" smtClean="0"/>
              <a:t>Based </a:t>
            </a:r>
            <a:r>
              <a:rPr lang="en-US" dirty="0"/>
              <a:t>upon the 112 bed facility and the current number on nurses that are employed with the organization that the unit requires six new nurses to maintain appropriate safe staffing. </a:t>
            </a:r>
            <a:endParaRPr lang="en-US" dirty="0" smtClean="0"/>
          </a:p>
          <a:p>
            <a:r>
              <a:rPr lang="en-US" dirty="0" smtClean="0"/>
              <a:t>I </a:t>
            </a:r>
            <a:r>
              <a:rPr lang="en-US" dirty="0"/>
              <a:t>would first like to seek the </a:t>
            </a:r>
            <a:r>
              <a:rPr lang="en-US" dirty="0" smtClean="0"/>
              <a:t>approval </a:t>
            </a:r>
            <a:r>
              <a:rPr lang="en-US" dirty="0"/>
              <a:t>for hiring additional nurses for the unit, preferably the six nurses. Once the unit manager gains approval to hire and depending on the positions approved, we can then estimate a basic budget for start- up costs. </a:t>
            </a:r>
            <a:endParaRPr lang="en-US" dirty="0" smtClean="0"/>
          </a:p>
          <a:p>
            <a:r>
              <a:rPr lang="en-US" dirty="0" smtClean="0"/>
              <a:t>For </a:t>
            </a:r>
            <a:r>
              <a:rPr lang="en-US" dirty="0"/>
              <a:t>instance, if the request to hire six new nurses were to be approved then we can think about costs for orientation. The nurse educators of the unit can then set the nurses up in an orientation plan that consists of a schedule of unit specific classes and job training for a period of six to twelve weeks, depending on the success/ comfort level of the individualized nurse. Two nurse educators will be teaching the necessary classes, such as the NICU course, to the new nurses in one of the organization’s classrooms receiving their base pay of $22.00 an hour for six hours a day, for eight days, for a total cost of $2,112.00. The new nurses will receive their base pay of $19.00 an hour for six hours, for eight days with the cost of $912.00 per nurse for their eight day course orientation. Providing the total cost of course orientation of $7,585.00. Then to estimate that all of the six nurses that were hired work three twelve hour shifts a week with a preceptor for a total of six weeks $19.00 an hour would cost the unit $4,104 per nurse over the six weeks of orientation. Providing a grand total of both course and unit orientation for the six nurses of $32,209</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51" y="152400"/>
            <a:ext cx="1148103" cy="1143000"/>
          </a:xfrm>
          <a:prstGeom prst="rect">
            <a:avLst/>
          </a:prstGeom>
        </p:spPr>
      </p:pic>
    </p:spTree>
    <p:extLst>
      <p:ext uri="{BB962C8B-B14F-4D97-AF65-F5344CB8AC3E}">
        <p14:creationId xmlns:p14="http://schemas.microsoft.com/office/powerpoint/2010/main" val="1373027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5181600" cy="990600"/>
          </a:xfrm>
        </p:spPr>
        <p:txBody>
          <a:bodyPr/>
          <a:lstStyle/>
          <a:p>
            <a:pPr marL="0" indent="0" algn="ctr">
              <a:buNone/>
            </a:pP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Supply Budget</a:t>
            </a:r>
            <a:endParaRPr lang="en-US" dirty="0"/>
          </a:p>
        </p:txBody>
      </p:sp>
      <p:sp>
        <p:nvSpPr>
          <p:cNvPr id="3" name="Content Placeholder 2"/>
          <p:cNvSpPr>
            <a:spLocks noGrp="1"/>
          </p:cNvSpPr>
          <p:nvPr>
            <p:ph sz="quarter" idx="13"/>
          </p:nvPr>
        </p:nvSpPr>
        <p:spPr>
          <a:xfrm>
            <a:off x="381000" y="1371600"/>
            <a:ext cx="8382000" cy="4876800"/>
          </a:xfrm>
        </p:spPr>
        <p:txBody>
          <a:bodyPr>
            <a:normAutofit fontScale="85000" lnSpcReduction="20000"/>
          </a:bodyPr>
          <a:lstStyle/>
          <a:p>
            <a:r>
              <a:rPr lang="en-US" dirty="0"/>
              <a:t>Supplies that will be needed for the tea and tour event in the hopes of recruiting new nurses to the organization would include signs that announce and direct the tea and tour, tables and chairs for both the managers and interested guests, pens, paper, assortment of tea, and light snacks such as shortbread cookies to entertain our guests. This event is to be hosted by our administrative staff that will be receiving their salary pay during this time. Estimating costs for supplies include: $5.00 a sign for four signs ($20.00), tables and chairs ($25.00 a set includes four chairs and one table) for four sets totals $100.00. Pens and paper total cost $25.00, tea and snacks created by the organization’s café $30.00. Total of estimated supplies cost for the tea and tour event $175.00. </a:t>
            </a:r>
          </a:p>
          <a:p>
            <a:r>
              <a:rPr lang="en-US" dirty="0"/>
              <a:t>Supplies needed in order to retain our dedicated nurses would include small chocolates to give out to staff provided by the organization’s café on special occasions throughout the year ($38.00,) having pizza days for the nurses (once a month for 12 months, five dollars a pizza for five pizzas total $300.00), small gifts from the organization such as pens or tote bags can also show great appreciation of their excellent work (2.00 an item for 72 items totals $144.00). Estimated total of costs for retention of nurses project $482.00.</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152400"/>
            <a:ext cx="1752600" cy="1161510"/>
          </a:xfrm>
          <a:prstGeom prst="rect">
            <a:avLst/>
          </a:prstGeom>
        </p:spPr>
      </p:pic>
    </p:spTree>
    <p:extLst>
      <p:ext uri="{BB962C8B-B14F-4D97-AF65-F5344CB8AC3E}">
        <p14:creationId xmlns:p14="http://schemas.microsoft.com/office/powerpoint/2010/main" val="699279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84493" y="3426850"/>
            <a:ext cx="3575018"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Evaluation</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026" name="Picture 2" descr="C:\Program Files (x86)\Microsoft Office\MEDIA\CAGCAT10\j0297707.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2252" y="698145"/>
            <a:ext cx="1806548" cy="2223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008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6512511" cy="1143000"/>
          </a:xfrm>
        </p:spPr>
        <p:txBody>
          <a:bodyPr/>
          <a:lstStyle/>
          <a:p>
            <a:pPr marL="0" indent="0" algn="ctr">
              <a:buNone/>
            </a:pPr>
            <a:r>
              <a:rPr lang="en-US" sz="24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Time/ frequency- markers for evaluation, data collection and measurement</a:t>
            </a:r>
          </a:p>
        </p:txBody>
      </p:sp>
      <p:sp>
        <p:nvSpPr>
          <p:cNvPr id="3" name="Content Placeholder 2"/>
          <p:cNvSpPr>
            <a:spLocks noGrp="1"/>
          </p:cNvSpPr>
          <p:nvPr>
            <p:ph sz="quarter" idx="13"/>
          </p:nvPr>
        </p:nvSpPr>
        <p:spPr>
          <a:xfrm>
            <a:off x="381001" y="1219200"/>
            <a:ext cx="8305799" cy="4495800"/>
          </a:xfrm>
        </p:spPr>
        <p:txBody>
          <a:bodyPr>
            <a:normAutofit fontScale="85000" lnSpcReduction="20000"/>
          </a:bodyPr>
          <a:lstStyle/>
          <a:p>
            <a:r>
              <a:rPr lang="en-US" dirty="0"/>
              <a:t>My markers for evaluating whether the organization was successful in their efforts of recruiting and retaining nurses would include working with the organization to analyze the statistics and data obtained from human resources. </a:t>
            </a:r>
            <a:endParaRPr lang="en-US" dirty="0" smtClean="0"/>
          </a:p>
          <a:p>
            <a:r>
              <a:rPr lang="en-US" dirty="0" smtClean="0"/>
              <a:t>Specifically</a:t>
            </a:r>
            <a:r>
              <a:rPr lang="en-US" dirty="0"/>
              <a:t>, I </a:t>
            </a:r>
            <a:r>
              <a:rPr lang="en-US" dirty="0" smtClean="0"/>
              <a:t>will </a:t>
            </a:r>
            <a:r>
              <a:rPr lang="en-US" dirty="0"/>
              <a:t>be looking at the number of nurses that were newly hired and compare that to the number of newly hired nurses that had left the organization within a year and the number of newly hired nurses that had remained with the organization. I would like to determine if we had met our goal of retaining all of the newly hired nurses for at least one year. I would also examine the number of dedicated staff that had stayed with the organization and look at their years of loyalty in order to determine, if we had met our goal of nurse retention of our dedicated staff as well. Another option would be to present surveys to the nursing staff to determine their satisfaction with the organization and offer a section for the employees to offer input anonymously on ways to improve the unit and whether they are satisfied with serving the unit and if they have plans to leave the organization due to dissatisfaction. </a:t>
            </a:r>
          </a:p>
        </p:txBody>
      </p:sp>
      <p:pic>
        <p:nvPicPr>
          <p:cNvPr id="2050" name="Picture 2" descr="C:\Program Files (x86)\Microsoft Office\MEDIA\CAGCAT10\j0300520.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165023" y="5562600"/>
            <a:ext cx="952500"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4535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52400"/>
            <a:ext cx="5181600" cy="885632"/>
          </a:xfrm>
        </p:spPr>
        <p:txBody>
          <a:bodyPr/>
          <a:lstStyle/>
          <a:p>
            <a:pPr marL="0" indent="0" algn="ctr">
              <a:buNone/>
            </a:pP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Data Analysis</a:t>
            </a:r>
            <a:endParaRPr lang="en-US"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Content Placeholder 2"/>
          <p:cNvSpPr>
            <a:spLocks noGrp="1"/>
          </p:cNvSpPr>
          <p:nvPr>
            <p:ph sz="quarter" idx="13"/>
          </p:nvPr>
        </p:nvSpPr>
        <p:spPr>
          <a:xfrm>
            <a:off x="838200" y="1447800"/>
            <a:ext cx="7772400" cy="3886200"/>
          </a:xfrm>
        </p:spPr>
        <p:txBody>
          <a:bodyPr>
            <a:normAutofit fontScale="85000" lnSpcReduction="20000"/>
          </a:bodyPr>
          <a:lstStyle/>
          <a:p>
            <a:r>
              <a:rPr lang="en-US" dirty="0"/>
              <a:t> In order to analyze whether my ultimate goal of attaining appropriate staff to ensure patient safety was met, I would work with our unit management and risk management to gather statistics and data. </a:t>
            </a:r>
            <a:endParaRPr lang="en-US" dirty="0" smtClean="0"/>
          </a:p>
          <a:p>
            <a:r>
              <a:rPr lang="en-US" dirty="0" smtClean="0"/>
              <a:t>Specific </a:t>
            </a:r>
            <a:r>
              <a:rPr lang="en-US" dirty="0"/>
              <a:t>data that includes all of the errors and injuries that had resulted in patient harm/ injury throughout that year on our unit and then examine the number of nurses that were working during these adverse events to determine if there was a correlation between short staffing and patient errors and injuries. Hopefully, I would then find that there were very few errors, if any that had resulted in patient harm, as the objectives of recruitment and the retention of nurses were successfully met and had ensured safety to our patients. This would also then satisfy my concerns as a staff nurse and justify that safe and appropriate staffing does in fact prevent patient injuries and errors from occurring.</a:t>
            </a:r>
          </a:p>
        </p:txBody>
      </p:sp>
      <p:pic>
        <p:nvPicPr>
          <p:cNvPr id="3074" name="Picture 2" descr="C:\Program Files (x86)\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5105400"/>
            <a:ext cx="1815084" cy="152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1030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458200" cy="1143000"/>
          </a:xfrm>
        </p:spPr>
        <p:txBody>
          <a:bodyPr/>
          <a:lstStyle/>
          <a:p>
            <a:pPr marL="0" indent="0" algn="ctr">
              <a:buNone/>
            </a:pPr>
            <a:r>
              <a:rPr lang="en-US" sz="28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Thresholds and corrective action to be taken if thresholds not met</a:t>
            </a:r>
          </a:p>
        </p:txBody>
      </p:sp>
      <p:sp>
        <p:nvSpPr>
          <p:cNvPr id="3" name="Content Placeholder 2"/>
          <p:cNvSpPr>
            <a:spLocks noGrp="1"/>
          </p:cNvSpPr>
          <p:nvPr>
            <p:ph sz="quarter" idx="13"/>
          </p:nvPr>
        </p:nvSpPr>
        <p:spPr>
          <a:xfrm>
            <a:off x="304800" y="1295400"/>
            <a:ext cx="8534400" cy="5181600"/>
          </a:xfrm>
        </p:spPr>
        <p:txBody>
          <a:bodyPr>
            <a:normAutofit fontScale="70000" lnSpcReduction="20000"/>
          </a:bodyPr>
          <a:lstStyle/>
          <a:p>
            <a:r>
              <a:rPr lang="en-US" dirty="0"/>
              <a:t>M</a:t>
            </a:r>
            <a:r>
              <a:rPr lang="en-US" dirty="0" smtClean="0"/>
              <a:t>ultiple </a:t>
            </a:r>
            <a:r>
              <a:rPr lang="en-US" dirty="0"/>
              <a:t>statistics and studies have shown strong correlations between nurse staffing levels and patient outcomes. The Joint Commission on Accreditation of Healthcare Organizations reports that 24% of patient adverse events were related to low nurse staffing (Maurer &amp; Smith, 2009). You can clearly understand how being inappropriately staffed with registered nurses, does in fact, lead to poor patient outcomes and places all of our patient’s safety at risk. This is what leads me to believe that this plan of retention and recruiting nurses will promote and ensure patient safety. Also take onto consideration that in 2007, a report by the Agency for Healthcare Research and Quality, published that hospitals with higher levels of nurse staffing had lower hospital-related mortality, decreases in failure to rescue, and shorter hospital stays (</a:t>
            </a:r>
            <a:r>
              <a:rPr lang="en-US" dirty="0" err="1"/>
              <a:t>Domrose</a:t>
            </a:r>
            <a:r>
              <a:rPr lang="en-US" dirty="0"/>
              <a:t>, 2010).</a:t>
            </a:r>
          </a:p>
          <a:p>
            <a:r>
              <a:rPr lang="en-US" dirty="0"/>
              <a:t> I personally would work with management and administration to discover the numbers of adverse events that had taken place on our unit during that year and examine the nurse to patient ratios and compare them to the previous years to see if the plan of staff retention and recruitment had made a particular difference. If The Joint Commission on Accreditation of Healthcare Organizations reports that 24% of patient adverse events were related to low nurse staffing (Maurer &amp; Smith, 2009) I would then compute what percentage of our unit’s adverse events were due to low nurse staffing and hopefully find that it is less than ten percent, as we have improved our staffing on the unit with our objectives being met.   </a:t>
            </a:r>
          </a:p>
          <a:p>
            <a:r>
              <a:rPr lang="en-US" dirty="0"/>
              <a:t>However, if I was to discover that our goals were not met after gathering all of the data and that we were not successful in retaining our nurses and not successful in our recruitment which had then lead to adverse events and patients harmed, I would then turn to our staff directly. I would like to meet with them all and discuss what changes they believe should be made in in order to promote the safest environment possible to our patients and then report ideas to management. </a:t>
            </a:r>
          </a:p>
          <a:p>
            <a:endParaRPr lang="en-US" dirty="0"/>
          </a:p>
        </p:txBody>
      </p:sp>
      <p:pic>
        <p:nvPicPr>
          <p:cNvPr id="4098" name="Picture 2" descr="C:\Program Files (x86)\Microsoft Office\MEDIA\CAGCAT10\j0195384.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5805055"/>
            <a:ext cx="897941" cy="916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4220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6512511" cy="1143000"/>
          </a:xfrm>
        </p:spPr>
        <p:txBody>
          <a:bodyPr/>
          <a:lstStyle/>
          <a:p>
            <a:pPr marL="0" indent="0" algn="ctr">
              <a:buNone/>
            </a:pPr>
            <a:r>
              <a:rPr lang="en-US" sz="28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Plan to Maintain Stakeholder Buy-in and How to Sustain the Improvement</a:t>
            </a:r>
          </a:p>
        </p:txBody>
      </p:sp>
      <p:sp>
        <p:nvSpPr>
          <p:cNvPr id="3" name="Content Placeholder 2"/>
          <p:cNvSpPr>
            <a:spLocks noGrp="1"/>
          </p:cNvSpPr>
          <p:nvPr>
            <p:ph sz="quarter" idx="13"/>
          </p:nvPr>
        </p:nvSpPr>
        <p:spPr>
          <a:xfrm>
            <a:off x="228600" y="1143000"/>
            <a:ext cx="4876800" cy="5486400"/>
          </a:xfrm>
        </p:spPr>
        <p:txBody>
          <a:bodyPr>
            <a:normAutofit lnSpcReduction="10000"/>
          </a:bodyPr>
          <a:lstStyle/>
          <a:p>
            <a:r>
              <a:rPr lang="en-US" dirty="0" smtClean="0"/>
              <a:t>It is with the belief </a:t>
            </a:r>
            <a:r>
              <a:rPr lang="en-US" dirty="0"/>
              <a:t>that with this particular plan and with our objectives being met, the statistics of improved patient safety, as well as increased patient satisfaction with a full staff of delighted nurses, the stakeholders will be incredibly content and continue supporting our organization</a:t>
            </a:r>
            <a:r>
              <a:rPr lang="en-US" dirty="0" smtClean="0"/>
              <a:t>.</a:t>
            </a:r>
          </a:p>
          <a:p>
            <a:r>
              <a:rPr lang="en-US" dirty="0" smtClean="0"/>
              <a:t> Sustaining </a:t>
            </a:r>
            <a:r>
              <a:rPr lang="en-US" dirty="0"/>
              <a:t>this change will definitely be a challenge, however, a challenge that the organization will have great interest in supporting and willing to maintain, especially with gathered statistical evidence that supports our goals and objectives for this project.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9992" y="2209800"/>
            <a:ext cx="3512159" cy="2616200"/>
          </a:xfrm>
          <a:prstGeom prst="rect">
            <a:avLst/>
          </a:prstGeom>
        </p:spPr>
      </p:pic>
    </p:spTree>
    <p:extLst>
      <p:ext uri="{BB962C8B-B14F-4D97-AF65-F5344CB8AC3E}">
        <p14:creationId xmlns:p14="http://schemas.microsoft.com/office/powerpoint/2010/main" val="1685811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19200" y="3581400"/>
            <a:ext cx="7422225"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Anticipated Obstacles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8596" y="457200"/>
            <a:ext cx="3764045" cy="2819400"/>
          </a:xfrm>
          <a:prstGeom prst="rect">
            <a:avLst/>
          </a:prstGeom>
        </p:spPr>
      </p:pic>
    </p:spTree>
    <p:extLst>
      <p:ext uri="{BB962C8B-B14F-4D97-AF65-F5344CB8AC3E}">
        <p14:creationId xmlns:p14="http://schemas.microsoft.com/office/powerpoint/2010/main" val="23373800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381000"/>
            <a:ext cx="6512511" cy="1143000"/>
          </a:xfrm>
        </p:spPr>
        <p:txBody>
          <a:bodyPr/>
          <a:lstStyle/>
          <a:p>
            <a:pPr marL="0" indent="0" algn="ctr">
              <a:buNone/>
            </a:pPr>
            <a:r>
              <a:rPr lang="en-US" sz="28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Actions to Prevent and Methods to Address if Encountered</a:t>
            </a:r>
          </a:p>
        </p:txBody>
      </p:sp>
      <p:sp>
        <p:nvSpPr>
          <p:cNvPr id="3" name="Content Placeholder 2"/>
          <p:cNvSpPr>
            <a:spLocks noGrp="1"/>
          </p:cNvSpPr>
          <p:nvPr>
            <p:ph sz="quarter" idx="13"/>
          </p:nvPr>
        </p:nvSpPr>
        <p:spPr>
          <a:xfrm>
            <a:off x="2286000" y="1600200"/>
            <a:ext cx="6400800" cy="5029200"/>
          </a:xfrm>
        </p:spPr>
        <p:txBody>
          <a:bodyPr>
            <a:normAutofit fontScale="77500" lnSpcReduction="20000"/>
          </a:bodyPr>
          <a:lstStyle/>
          <a:p>
            <a:r>
              <a:rPr lang="en-US" dirty="0"/>
              <a:t>Anticipated obstacles would include inadequate staff that results from “call offs” and “call sick”, as well as, a low nurse satisfaction that would lead to a high turnover rate and an increase in adverse events.  </a:t>
            </a:r>
            <a:endParaRPr lang="en-US" dirty="0" smtClean="0"/>
          </a:p>
          <a:p>
            <a:r>
              <a:rPr lang="en-US" dirty="0" smtClean="0"/>
              <a:t>In </a:t>
            </a:r>
            <a:r>
              <a:rPr lang="en-US" dirty="0"/>
              <a:t>order to prevent inadequate staff resulting from nurses who are not satisfied with the unit, I would suggest having meeting s with the dissatisfied nurses and speak with them about their unhappiness and their specific reasons for dissatisfaction and possible ways improvements can be made for the future. </a:t>
            </a:r>
            <a:endParaRPr lang="en-US" dirty="0" smtClean="0"/>
          </a:p>
          <a:p>
            <a:r>
              <a:rPr lang="en-US" dirty="0" smtClean="0"/>
              <a:t>Although</a:t>
            </a:r>
            <a:r>
              <a:rPr lang="en-US" dirty="0"/>
              <a:t>, I would be unable to prevent nurses from calling out sick or calling off from work due to personal reasons we would have alternative plans to maintain appropriate staff to ultimately decrease the risk of adverse events. For example, we would have the option to call pool staff into work, follow an on-call list or possibly “borrow” nurses from other similar units that are fully staffed and utilize their presence safely. </a:t>
            </a:r>
            <a:endParaRPr lang="en-US" dirty="0" smtClean="0"/>
          </a:p>
          <a:p>
            <a:r>
              <a:rPr lang="en-US" dirty="0" smtClean="0"/>
              <a:t>With utilization of alternative </a:t>
            </a:r>
            <a:r>
              <a:rPr lang="en-US" dirty="0"/>
              <a:t>plans our unit will be adequately and safely staffed with registered </a:t>
            </a:r>
            <a:r>
              <a:rPr lang="en-US" dirty="0" smtClean="0"/>
              <a:t>nurse </a:t>
            </a:r>
            <a:r>
              <a:rPr lang="en-US" dirty="0"/>
              <a:t>to promote the most absolute safest environment to our patients at all times. </a:t>
            </a:r>
          </a:p>
        </p:txBody>
      </p:sp>
      <p:pic>
        <p:nvPicPr>
          <p:cNvPr id="5122" name="Picture 2" descr="C:\Program Files (x86)\Microsoft Office\MEDIA\CAGCAT10\j030295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133600"/>
            <a:ext cx="1609344" cy="225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5208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5181600" cy="610804"/>
          </a:xfrm>
        </p:spPr>
        <p:txBody>
          <a:bodyPr/>
          <a:lstStyle/>
          <a:p>
            <a:pPr marL="0" indent="0" algn="ctr">
              <a:buNone/>
            </a:pPr>
            <a:r>
              <a:rPr lang="en-US"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References</a:t>
            </a:r>
            <a:endParaRPr lang="en-US" dirty="0"/>
          </a:p>
        </p:txBody>
      </p:sp>
      <p:pic>
        <p:nvPicPr>
          <p:cNvPr id="6146" name="Picture 2"/>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990600"/>
            <a:ext cx="75438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descr="C:\Program Files (x86)\Microsoft Office\MEDIA\CAGCAT10\j0186002.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8600" y="228600"/>
            <a:ext cx="1040283" cy="1069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89772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150</TotalTime>
  <Words>2893</Words>
  <Application>Microsoft Office PowerPoint</Application>
  <PresentationFormat>On-screen Show (4:3)</PresentationFormat>
  <Paragraphs>70</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Slipstream</vt:lpstr>
      <vt:lpstr> </vt:lpstr>
      <vt:lpstr>Scenario</vt:lpstr>
      <vt:lpstr>PowerPoint Presentation</vt:lpstr>
      <vt:lpstr>Background Literature</vt:lpstr>
      <vt:lpstr>Accrediting\ Legislative Mandates </vt:lpstr>
      <vt:lpstr>Professional Organizations, Standards/ Position Statements</vt:lpstr>
      <vt:lpstr>Stakeholders</vt:lpstr>
      <vt:lpstr>Objectives </vt:lpstr>
      <vt:lpstr>PowerPoint Presentation</vt:lpstr>
      <vt:lpstr>Involvement of Stakeholders and others who may be involved</vt:lpstr>
      <vt:lpstr>Timeline</vt:lpstr>
      <vt:lpstr>Education</vt:lpstr>
      <vt:lpstr>PowerPoint Presentation</vt:lpstr>
      <vt:lpstr>Staff Budget</vt:lpstr>
      <vt:lpstr>Supply Budget</vt:lpstr>
      <vt:lpstr>PowerPoint Presentation</vt:lpstr>
      <vt:lpstr>Time/ frequency- markers for evaluation, data collection and measurement</vt:lpstr>
      <vt:lpstr>Data Analysis</vt:lpstr>
      <vt:lpstr>Thresholds and corrective action to be taken if thresholds not met</vt:lpstr>
      <vt:lpstr>Plan to Maintain Stakeholder Buy-in and How to Sustain the Improvement</vt:lpstr>
      <vt:lpstr>PowerPoint Presentation</vt:lpstr>
      <vt:lpstr>Actions to Prevent and Methods to Address if Encountered</vt:lpstr>
      <vt:lpstr>References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Eve</dc:creator>
  <cp:lastModifiedBy>Eve</cp:lastModifiedBy>
  <cp:revision>19</cp:revision>
  <dcterms:created xsi:type="dcterms:W3CDTF">2010-11-21T02:15:54Z</dcterms:created>
  <dcterms:modified xsi:type="dcterms:W3CDTF">2010-11-28T19:16:08Z</dcterms:modified>
</cp:coreProperties>
</file>